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922d4f1fd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922d4f1fd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b513861a6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b513861a6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b513861a6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b513861a6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b26d45d0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b26d45d0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b26d45d0d8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b26d45d0d8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b26d45d0d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b26d45d0d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b26d45d0d8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b26d45d0d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b26d45d0d8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b26d45d0d8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87f456b0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b87f456b0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b26d45d0d8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b26d45d0d8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8c56856e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8c56856e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b26d45d0d8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b26d45d0d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b26d45d0d8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b26d45d0d8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8c56856e6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8c56856e6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8c56856e6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8c56856e6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22d4f1fd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922d4f1fd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922d4f1fd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922d4f1fd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b26d45d0d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b26d45d0d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922d4f1fd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922d4f1fd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Relationship Id="rId4" Type="http://schemas.openxmlformats.org/officeDocument/2006/relationships/image" Target="../media/image6.png"/><Relationship Id="rId5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0.png"/><Relationship Id="rId4" Type="http://schemas.openxmlformats.org/officeDocument/2006/relationships/image" Target="../media/image6.png"/><Relationship Id="rId5" Type="http://schemas.openxmlformats.org/officeDocument/2006/relationships/image" Target="../media/image43.jpg"/><Relationship Id="rId6" Type="http://schemas.openxmlformats.org/officeDocument/2006/relationships/image" Target="../media/image3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2.png"/><Relationship Id="rId4" Type="http://schemas.openxmlformats.org/officeDocument/2006/relationships/image" Target="../media/image6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8.png"/><Relationship Id="rId4" Type="http://schemas.openxmlformats.org/officeDocument/2006/relationships/image" Target="../media/image6.png"/><Relationship Id="rId5" Type="http://schemas.openxmlformats.org/officeDocument/2006/relationships/image" Target="../media/image49.png"/><Relationship Id="rId6" Type="http://schemas.openxmlformats.org/officeDocument/2006/relationships/image" Target="../media/image54.png"/><Relationship Id="rId7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8.png"/><Relationship Id="rId4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9.png"/><Relationship Id="rId4" Type="http://schemas.openxmlformats.org/officeDocument/2006/relationships/image" Target="../media/image6.png"/><Relationship Id="rId5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0.png"/><Relationship Id="rId4" Type="http://schemas.openxmlformats.org/officeDocument/2006/relationships/image" Target="../media/image57.png"/><Relationship Id="rId5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2.png"/><Relationship Id="rId4" Type="http://schemas.openxmlformats.org/officeDocument/2006/relationships/image" Target="../media/image6.png"/><Relationship Id="rId5" Type="http://schemas.openxmlformats.org/officeDocument/2006/relationships/image" Target="../media/image6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7.png"/><Relationship Id="rId4" Type="http://schemas.openxmlformats.org/officeDocument/2006/relationships/image" Target="../media/image6.png"/><Relationship Id="rId5" Type="http://schemas.openxmlformats.org/officeDocument/2006/relationships/image" Target="../media/image6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1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3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hyperlink" Target="https://pubs.acs.org/action/doSearch?field1=Contrib&amp;text1=Lei++Fa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5" Type="http://schemas.openxmlformats.org/officeDocument/2006/relationships/image" Target="../media/image45.png"/><Relationship Id="rId6" Type="http://schemas.openxmlformats.org/officeDocument/2006/relationships/image" Target="../media/image18.png"/><Relationship Id="rId7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1.png"/><Relationship Id="rId4" Type="http://schemas.openxmlformats.org/officeDocument/2006/relationships/image" Target="../media/image27.png"/><Relationship Id="rId9" Type="http://schemas.openxmlformats.org/officeDocument/2006/relationships/image" Target="../media/image40.png"/><Relationship Id="rId5" Type="http://schemas.openxmlformats.org/officeDocument/2006/relationships/image" Target="../media/image6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412" y="0"/>
            <a:ext cx="91888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5450" y="4984700"/>
            <a:ext cx="568550" cy="1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627750" y="4864000"/>
            <a:ext cx="3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99424"/>
            <a:ext cx="9143999" cy="3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34748"/>
            <a:ext cx="9143999" cy="6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5152325" y="1217500"/>
            <a:ext cx="32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7251300" y="2015625"/>
            <a:ext cx="1182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[</a:t>
            </a:r>
            <a:r>
              <a:rPr lang="en-GB" sz="1200">
                <a:solidFill>
                  <a:schemeClr val="dk1"/>
                </a:solidFill>
              </a:rPr>
              <a:t>Joshua M.,Katzenstein: </a:t>
            </a:r>
            <a:r>
              <a:rPr lang="en-GB" sz="700">
                <a:solidFill>
                  <a:schemeClr val="dk1"/>
                </a:solidFill>
              </a:rPr>
              <a:t>Patterning by Photochemically Directing the Marangoni Effect 2012</a:t>
            </a:r>
            <a:r>
              <a:rPr lang="en-GB">
                <a:solidFill>
                  <a:schemeClr val="dk1"/>
                </a:solidFill>
              </a:rPr>
              <a:t>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 txBox="1"/>
          <p:nvPr/>
        </p:nvSpPr>
        <p:spPr>
          <a:xfrm>
            <a:off x="599925" y="767550"/>
            <a:ext cx="8072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400"/>
              </a:spcAft>
              <a:buNone/>
            </a:pPr>
            <a:r>
              <a:rPr lang="en-GB" sz="1500">
                <a:solidFill>
                  <a:srgbClr val="313131"/>
                </a:solidFill>
              </a:rPr>
              <a:t>To determine the behavior of  </a:t>
            </a:r>
            <a:r>
              <a:rPr b="1" lang="en-GB" sz="1500">
                <a:solidFill>
                  <a:srgbClr val="313131"/>
                </a:solidFill>
              </a:rPr>
              <a:t>n</a:t>
            </a:r>
            <a:r>
              <a:rPr b="1" baseline="-25000" lang="en-GB" sz="1500">
                <a:solidFill>
                  <a:srgbClr val="313131"/>
                </a:solidFill>
              </a:rPr>
              <a:t>max</a:t>
            </a:r>
            <a:r>
              <a:rPr lang="en-GB" sz="1500">
                <a:solidFill>
                  <a:srgbClr val="313131"/>
                </a:solidFill>
              </a:rPr>
              <a:t>  with (normalized peak-to-valley height) with respect to increasing  </a:t>
            </a:r>
            <a:r>
              <a:rPr b="1" lang="en-GB" sz="1500">
                <a:solidFill>
                  <a:srgbClr val="313131"/>
                </a:solidFill>
              </a:rPr>
              <a:t>h</a:t>
            </a:r>
            <a:r>
              <a:rPr b="1" baseline="-25000" lang="en-GB" sz="1500">
                <a:solidFill>
                  <a:srgbClr val="313131"/>
                </a:solidFill>
              </a:rPr>
              <a:t>o</a:t>
            </a:r>
            <a:r>
              <a:rPr lang="en-GB" sz="1500">
                <a:solidFill>
                  <a:srgbClr val="313131"/>
                </a:solidFill>
              </a:rPr>
              <a:t> (the initial height of the polymer), two limiting cases were constructed.</a:t>
            </a:r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0475" y="1448550"/>
            <a:ext cx="4000500" cy="29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96500"/>
            <a:ext cx="9143999" cy="6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375" y="1046675"/>
            <a:ext cx="72580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0900" y="2404825"/>
            <a:ext cx="561975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8081375" y="1303775"/>
            <a:ext cx="5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– (1)</a:t>
            </a:r>
            <a:endParaRPr/>
          </a:p>
        </p:txBody>
      </p:sp>
      <p:sp>
        <p:nvSpPr>
          <p:cNvPr id="190" name="Google Shape;190;p23"/>
          <p:cNvSpPr txBox="1"/>
          <p:nvPr/>
        </p:nvSpPr>
        <p:spPr>
          <a:xfrm>
            <a:off x="8081375" y="2690500"/>
            <a:ext cx="5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– (2)</a:t>
            </a:r>
            <a:endParaRPr/>
          </a:p>
        </p:txBody>
      </p:sp>
      <p:sp>
        <p:nvSpPr>
          <p:cNvPr id="191" name="Google Shape;19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2" name="Google Shape;192;p23"/>
          <p:cNvSpPr txBox="1"/>
          <p:nvPr/>
        </p:nvSpPr>
        <p:spPr>
          <a:xfrm>
            <a:off x="377450" y="3678638"/>
            <a:ext cx="825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(</a:t>
            </a:r>
            <a:r>
              <a:rPr b="1" lang="en-GB" sz="1500"/>
              <a:t>P</a:t>
            </a:r>
            <a:r>
              <a:rPr b="1" baseline="-25000" lang="en-GB" sz="1500"/>
              <a:t>e</a:t>
            </a:r>
            <a:r>
              <a:rPr lang="en-GB" sz="1500"/>
              <a:t>) - Peclet number, (</a:t>
            </a:r>
            <a:r>
              <a:rPr b="1" lang="en-GB" sz="1500"/>
              <a:t>A</a:t>
            </a:r>
            <a:r>
              <a:rPr lang="en-GB" sz="1500"/>
              <a:t>) - Capillary number, (</a:t>
            </a:r>
            <a:r>
              <a:rPr b="1" lang="en-GB" sz="1500"/>
              <a:t>M</a:t>
            </a:r>
            <a:r>
              <a:rPr b="1" baseline="-25000" lang="en-GB" sz="1500"/>
              <a:t>a</a:t>
            </a:r>
            <a:r>
              <a:rPr lang="en-GB" sz="1500"/>
              <a:t>) - Marangoni number, (</a:t>
            </a:r>
            <a:r>
              <a:rPr b="1" lang="en-GB" sz="1500"/>
              <a:t>h</a:t>
            </a:r>
            <a:r>
              <a:rPr lang="en-GB" sz="1500"/>
              <a:t>) - Thickness of the film, (𝝺) - Photomask half periodicity, (</a:t>
            </a:r>
            <a:r>
              <a:rPr b="1" lang="en-GB" sz="1500"/>
              <a:t>c</a:t>
            </a:r>
            <a:r>
              <a:rPr lang="en-GB" sz="1500"/>
              <a:t>)- Mole fraction of the photochemical product.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62273"/>
            <a:ext cx="9143999" cy="6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0001" y="3115575"/>
            <a:ext cx="3516500" cy="5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3300" y="3788924"/>
            <a:ext cx="1467350" cy="5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3" name="Google Shape;203;p24"/>
          <p:cNvSpPr txBox="1"/>
          <p:nvPr/>
        </p:nvSpPr>
        <p:spPr>
          <a:xfrm>
            <a:off x="303150" y="614525"/>
            <a:ext cx="71448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313131"/>
                </a:solidFill>
              </a:rPr>
              <a:t>Linearised Equations - </a:t>
            </a:r>
            <a:endParaRPr sz="1200"/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1125" y="702250"/>
            <a:ext cx="3368200" cy="13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335925" y="2369200"/>
            <a:ext cx="55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using </a:t>
            </a:r>
            <a:r>
              <a:rPr lang="en-GB"/>
              <a:t>Perturbation</a:t>
            </a:r>
            <a:r>
              <a:rPr lang="en-GB"/>
              <a:t> method, we get </a:t>
            </a:r>
            <a:r>
              <a:rPr lang="en-GB"/>
              <a:t>these simplified equations - </a:t>
            </a:r>
            <a:endParaRPr/>
          </a:p>
        </p:txBody>
      </p:sp>
      <p:sp>
        <p:nvSpPr>
          <p:cNvPr id="206" name="Google Shape;206;p24"/>
          <p:cNvSpPr txBox="1"/>
          <p:nvPr/>
        </p:nvSpPr>
        <p:spPr>
          <a:xfrm>
            <a:off x="7701925" y="3202988"/>
            <a:ext cx="5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-(3)</a:t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7726675" y="3876338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-(4)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6173"/>
            <a:ext cx="9143999" cy="6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540775" y="655475"/>
            <a:ext cx="76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On solving (3) and (4) we get, </a:t>
            </a:r>
            <a:endParaRPr b="1"/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4125" y="1055675"/>
            <a:ext cx="2696200" cy="8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3025" y="2100875"/>
            <a:ext cx="4756899" cy="103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/>
        </p:nvSpPr>
        <p:spPr>
          <a:xfrm>
            <a:off x="811150" y="3318375"/>
            <a:ext cx="78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Also we know that - </a:t>
            </a:r>
            <a:endParaRPr b="1"/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5575" y="3553675"/>
            <a:ext cx="19431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9875" y="1857250"/>
            <a:ext cx="4265800" cy="16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/>
          <p:nvPr/>
        </p:nvSpPr>
        <p:spPr>
          <a:xfrm>
            <a:off x="591100" y="732275"/>
            <a:ext cx="139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Case 1:  </a:t>
            </a:r>
            <a:r>
              <a:rPr b="1" lang="en-GB" sz="1500">
                <a:solidFill>
                  <a:schemeClr val="dk1"/>
                </a:solidFill>
              </a:rPr>
              <a:t>h</a:t>
            </a:r>
            <a:r>
              <a:rPr b="1" baseline="-25000" lang="en-GB" sz="1500">
                <a:solidFill>
                  <a:schemeClr val="dk1"/>
                </a:solidFill>
              </a:rPr>
              <a:t>0            </a:t>
            </a:r>
            <a:r>
              <a:rPr b="1" baseline="-25000" lang="en-GB">
                <a:solidFill>
                  <a:schemeClr val="dk1"/>
                </a:solidFill>
              </a:rPr>
              <a:t>  </a:t>
            </a:r>
            <a:endParaRPr/>
          </a:p>
        </p:txBody>
      </p:sp>
      <p:cxnSp>
        <p:nvCxnSpPr>
          <p:cNvPr id="233" name="Google Shape;233;p27"/>
          <p:cNvCxnSpPr/>
          <p:nvPr/>
        </p:nvCxnSpPr>
        <p:spPr>
          <a:xfrm>
            <a:off x="1720600" y="940025"/>
            <a:ext cx="26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27"/>
          <p:cNvSpPr txBox="1"/>
          <p:nvPr/>
        </p:nvSpPr>
        <p:spPr>
          <a:xfrm>
            <a:off x="1985200" y="732275"/>
            <a:ext cx="26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0</a:t>
            </a:r>
            <a:endParaRPr b="1" sz="1500"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70050"/>
            <a:ext cx="9143999" cy="5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/>
        </p:nvSpPr>
        <p:spPr>
          <a:xfrm>
            <a:off x="2593800" y="726250"/>
            <a:ext cx="149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(A&gt;&gt;</a:t>
            </a:r>
            <a:r>
              <a:rPr b="1" lang="en-GB" sz="1500">
                <a:solidFill>
                  <a:schemeClr val="dk1"/>
                </a:solidFill>
              </a:rPr>
              <a:t>P</a:t>
            </a:r>
            <a:r>
              <a:rPr b="1" baseline="-25000" lang="en-GB" sz="1500">
                <a:solidFill>
                  <a:schemeClr val="dk1"/>
                </a:solidFill>
              </a:rPr>
              <a:t>e</a:t>
            </a:r>
            <a:r>
              <a:rPr b="1" lang="en-GB" sz="1500"/>
              <a:t>)</a:t>
            </a:r>
            <a:endParaRPr b="1" sz="1500"/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4900" y="1384300"/>
            <a:ext cx="2247900" cy="95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27"/>
          <p:cNvCxnSpPr/>
          <p:nvPr/>
        </p:nvCxnSpPr>
        <p:spPr>
          <a:xfrm>
            <a:off x="652875" y="1173400"/>
            <a:ext cx="30084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27"/>
          <p:cNvSpPr/>
          <p:nvPr/>
        </p:nvSpPr>
        <p:spPr>
          <a:xfrm>
            <a:off x="3555675" y="2336800"/>
            <a:ext cx="2390700" cy="826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200">
                <a:solidFill>
                  <a:schemeClr val="dk1"/>
                </a:solidFill>
              </a:rPr>
              <a:t>n</a:t>
            </a:r>
            <a:r>
              <a:rPr b="1" baseline="-25000" lang="en-GB" sz="2200">
                <a:solidFill>
                  <a:schemeClr val="dk1"/>
                </a:solidFill>
              </a:rPr>
              <a:t>max </a:t>
            </a:r>
            <a:r>
              <a:rPr b="1" lang="en-GB" sz="2200">
                <a:solidFill>
                  <a:schemeClr val="dk1"/>
                </a:solidFill>
              </a:rPr>
              <a:t>𝞪  P</a:t>
            </a:r>
            <a:r>
              <a:rPr b="1" baseline="-25000" lang="en-GB" sz="2200">
                <a:solidFill>
                  <a:schemeClr val="dk1"/>
                </a:solidFill>
              </a:rPr>
              <a:t>e </a:t>
            </a:r>
            <a:r>
              <a:rPr b="1" lang="en-GB" sz="2200">
                <a:solidFill>
                  <a:schemeClr val="dk1"/>
                </a:solidFill>
              </a:rPr>
              <a:t> 𝞪  h</a:t>
            </a:r>
            <a:r>
              <a:rPr b="1" baseline="-25000" lang="en-GB" sz="2200">
                <a:solidFill>
                  <a:schemeClr val="dk1"/>
                </a:solidFill>
              </a:rPr>
              <a:t>0</a:t>
            </a:r>
            <a:endParaRPr sz="1800"/>
          </a:p>
        </p:txBody>
      </p:sp>
      <p:sp>
        <p:nvSpPr>
          <p:cNvPr id="240" name="Google Shape;240;p27"/>
          <p:cNvSpPr txBox="1"/>
          <p:nvPr/>
        </p:nvSpPr>
        <p:spPr>
          <a:xfrm>
            <a:off x="741350" y="3635675"/>
            <a:ext cx="775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</a:rPr>
              <a:t>For small values of h</a:t>
            </a:r>
            <a:r>
              <a:rPr b="1" baseline="-25000" lang="en-GB" sz="1800">
                <a:solidFill>
                  <a:schemeClr val="dk1"/>
                </a:solidFill>
              </a:rPr>
              <a:t>o</a:t>
            </a:r>
            <a:r>
              <a:rPr b="1" lang="en-GB" sz="1800">
                <a:solidFill>
                  <a:schemeClr val="dk1"/>
                </a:solidFill>
              </a:rPr>
              <a:t> , the n</a:t>
            </a:r>
            <a:r>
              <a:rPr b="1" baseline="-25000" lang="en-GB" sz="1800">
                <a:solidFill>
                  <a:schemeClr val="dk1"/>
                </a:solidFill>
              </a:rPr>
              <a:t>max</a:t>
            </a:r>
            <a:r>
              <a:rPr b="1" lang="en-GB" sz="1800">
                <a:solidFill>
                  <a:schemeClr val="dk1"/>
                </a:solidFill>
              </a:rPr>
              <a:t> shows a linear dependence on h</a:t>
            </a:r>
            <a:r>
              <a:rPr baseline="-25000" lang="en-GB" sz="1600">
                <a:solidFill>
                  <a:schemeClr val="dk1"/>
                </a:solidFill>
              </a:rPr>
              <a:t>0</a:t>
            </a:r>
            <a:endParaRPr sz="1600"/>
          </a:p>
        </p:txBody>
      </p:sp>
      <p:sp>
        <p:nvSpPr>
          <p:cNvPr id="241" name="Google Shape;24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8"/>
          <p:cNvSpPr txBox="1"/>
          <p:nvPr/>
        </p:nvSpPr>
        <p:spPr>
          <a:xfrm>
            <a:off x="608750" y="758725"/>
            <a:ext cx="14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Case 2:   </a:t>
            </a:r>
            <a:r>
              <a:rPr b="1" lang="en-GB">
                <a:solidFill>
                  <a:schemeClr val="dk1"/>
                </a:solidFill>
              </a:rPr>
              <a:t>h</a:t>
            </a:r>
            <a:r>
              <a:rPr b="1" baseline="-25000" lang="en-GB">
                <a:solidFill>
                  <a:schemeClr val="dk1"/>
                </a:solidFill>
              </a:rPr>
              <a:t>0</a:t>
            </a:r>
            <a:endParaRPr/>
          </a:p>
        </p:txBody>
      </p:sp>
      <p:cxnSp>
        <p:nvCxnSpPr>
          <p:cNvPr id="248" name="Google Shape;248;p28"/>
          <p:cNvCxnSpPr/>
          <p:nvPr/>
        </p:nvCxnSpPr>
        <p:spPr>
          <a:xfrm>
            <a:off x="1693800" y="956575"/>
            <a:ext cx="4236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28"/>
          <p:cNvSpPr txBox="1"/>
          <p:nvPr/>
        </p:nvSpPr>
        <p:spPr>
          <a:xfrm>
            <a:off x="2117400" y="697225"/>
            <a:ext cx="45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∞</a:t>
            </a:r>
            <a:endParaRPr b="1" sz="2200"/>
          </a:p>
        </p:txBody>
      </p:sp>
      <p:sp>
        <p:nvSpPr>
          <p:cNvPr id="250" name="Google Shape;250;p28"/>
          <p:cNvSpPr txBox="1"/>
          <p:nvPr/>
        </p:nvSpPr>
        <p:spPr>
          <a:xfrm>
            <a:off x="3043750" y="731775"/>
            <a:ext cx="165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</a:rPr>
              <a:t>(P</a:t>
            </a:r>
            <a:r>
              <a:rPr b="1" baseline="-25000" lang="en-GB" sz="1500">
                <a:solidFill>
                  <a:schemeClr val="dk1"/>
                </a:solidFill>
              </a:rPr>
              <a:t>e</a:t>
            </a:r>
            <a:r>
              <a:rPr b="1" lang="en-GB" sz="1500">
                <a:solidFill>
                  <a:schemeClr val="dk1"/>
                </a:solidFill>
              </a:rPr>
              <a:t>&gt;&gt; A)</a:t>
            </a:r>
            <a:endParaRPr b="1" sz="1500"/>
          </a:p>
        </p:txBody>
      </p:sp>
      <p:cxnSp>
        <p:nvCxnSpPr>
          <p:cNvPr id="251" name="Google Shape;251;p28"/>
          <p:cNvCxnSpPr/>
          <p:nvPr/>
        </p:nvCxnSpPr>
        <p:spPr>
          <a:xfrm>
            <a:off x="666100" y="1158925"/>
            <a:ext cx="3282000" cy="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2" name="Google Shape;25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625" y="1569000"/>
            <a:ext cx="31813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 txBox="1"/>
          <p:nvPr/>
        </p:nvSpPr>
        <p:spPr>
          <a:xfrm>
            <a:off x="899900" y="4128925"/>
            <a:ext cx="743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</a:rPr>
              <a:t>For larger values of h</a:t>
            </a:r>
            <a:r>
              <a:rPr b="1" baseline="-25000" lang="en-GB" sz="1600">
                <a:solidFill>
                  <a:schemeClr val="dk1"/>
                </a:solidFill>
              </a:rPr>
              <a:t>o</a:t>
            </a:r>
            <a:r>
              <a:rPr b="1" lang="en-GB" sz="1600">
                <a:solidFill>
                  <a:schemeClr val="dk1"/>
                </a:solidFill>
              </a:rPr>
              <a:t> , the n</a:t>
            </a:r>
            <a:r>
              <a:rPr b="1" baseline="-25000" lang="en-GB" sz="1600">
                <a:solidFill>
                  <a:schemeClr val="dk1"/>
                </a:solidFill>
              </a:rPr>
              <a:t>max</a:t>
            </a:r>
            <a:r>
              <a:rPr b="1" lang="en-GB" sz="1600">
                <a:solidFill>
                  <a:schemeClr val="dk1"/>
                </a:solidFill>
              </a:rPr>
              <a:t> shows a inverse square dependence on h</a:t>
            </a:r>
            <a:r>
              <a:rPr baseline="-25000" lang="en-GB">
                <a:solidFill>
                  <a:schemeClr val="dk1"/>
                </a:solidFill>
              </a:rPr>
              <a:t>0</a:t>
            </a:r>
            <a:endParaRPr baseline="-25000"/>
          </a:p>
        </p:txBody>
      </p:sp>
      <p:sp>
        <p:nvSpPr>
          <p:cNvPr id="254" name="Google Shape;254;p28"/>
          <p:cNvSpPr/>
          <p:nvPr/>
        </p:nvSpPr>
        <p:spPr>
          <a:xfrm>
            <a:off x="3643675" y="3048575"/>
            <a:ext cx="2452500" cy="7410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900">
                <a:solidFill>
                  <a:schemeClr val="dk1"/>
                </a:solidFill>
              </a:rPr>
              <a:t>n</a:t>
            </a:r>
            <a:r>
              <a:rPr b="1" baseline="-25000" lang="en-GB" sz="1900">
                <a:solidFill>
                  <a:schemeClr val="dk1"/>
                </a:solidFill>
              </a:rPr>
              <a:t>max </a:t>
            </a:r>
            <a:r>
              <a:rPr b="1" lang="en-GB" sz="1900">
                <a:solidFill>
                  <a:schemeClr val="dk1"/>
                </a:solidFill>
              </a:rPr>
              <a:t>𝞪  A  𝞪  1/h</a:t>
            </a:r>
            <a:r>
              <a:rPr b="1" baseline="30000" lang="en-GB" sz="1900">
                <a:solidFill>
                  <a:schemeClr val="dk1"/>
                </a:solidFill>
              </a:rPr>
              <a:t>2</a:t>
            </a:r>
            <a:r>
              <a:rPr b="1" baseline="-25000" lang="en-GB" sz="1900">
                <a:solidFill>
                  <a:schemeClr val="dk1"/>
                </a:solidFill>
              </a:rPr>
              <a:t>0</a:t>
            </a:r>
            <a:endParaRPr b="1" sz="1900"/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20297"/>
            <a:ext cx="9143999" cy="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2" name="Google Shape;2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98248"/>
            <a:ext cx="9143999" cy="6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6825" y="952750"/>
            <a:ext cx="3330351" cy="291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29"/>
          <p:cNvCxnSpPr/>
          <p:nvPr/>
        </p:nvCxnSpPr>
        <p:spPr>
          <a:xfrm>
            <a:off x="3315825" y="2045800"/>
            <a:ext cx="32700" cy="203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29"/>
          <p:cNvSpPr txBox="1"/>
          <p:nvPr/>
        </p:nvSpPr>
        <p:spPr>
          <a:xfrm>
            <a:off x="2528050" y="3864975"/>
            <a:ext cx="82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A&gt;&gt;</a:t>
            </a:r>
            <a:r>
              <a:rPr b="1" lang="en-GB" sz="1500">
                <a:solidFill>
                  <a:schemeClr val="dk1"/>
                </a:solidFill>
              </a:rPr>
              <a:t>P</a:t>
            </a:r>
            <a:r>
              <a:rPr b="1" baseline="-25000" lang="en-GB" sz="1500">
                <a:solidFill>
                  <a:schemeClr val="dk1"/>
                </a:solidFill>
              </a:rPr>
              <a:t>e</a:t>
            </a:r>
            <a:endParaRPr b="1"/>
          </a:p>
        </p:txBody>
      </p:sp>
      <p:sp>
        <p:nvSpPr>
          <p:cNvPr id="267" name="Google Shape;267;p29"/>
          <p:cNvSpPr txBox="1"/>
          <p:nvPr/>
        </p:nvSpPr>
        <p:spPr>
          <a:xfrm>
            <a:off x="4135713" y="3803375"/>
            <a:ext cx="97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P</a:t>
            </a:r>
            <a:r>
              <a:rPr b="1" baseline="-25000" lang="en-GB" sz="1500">
                <a:solidFill>
                  <a:schemeClr val="dk1"/>
                </a:solidFill>
              </a:rPr>
              <a:t>e</a:t>
            </a:r>
            <a:r>
              <a:rPr b="1" lang="en-GB">
                <a:solidFill>
                  <a:schemeClr val="dk1"/>
                </a:solidFill>
              </a:rPr>
              <a:t>&gt;&gt;A</a:t>
            </a:r>
            <a:endParaRPr b="1" baseline="-25000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baseline="-25000" sz="1500">
              <a:solidFill>
                <a:schemeClr val="dk1"/>
              </a:solidFill>
            </a:endParaRPr>
          </a:p>
        </p:txBody>
      </p:sp>
      <p:cxnSp>
        <p:nvCxnSpPr>
          <p:cNvPr id="268" name="Google Shape;268;p29"/>
          <p:cNvCxnSpPr/>
          <p:nvPr/>
        </p:nvCxnSpPr>
        <p:spPr>
          <a:xfrm>
            <a:off x="2520450" y="3405475"/>
            <a:ext cx="148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29"/>
          <p:cNvSpPr txBox="1"/>
          <p:nvPr/>
        </p:nvSpPr>
        <p:spPr>
          <a:xfrm>
            <a:off x="2086325" y="817225"/>
            <a:ext cx="8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(</a:t>
            </a:r>
            <a:r>
              <a:rPr b="1" lang="en-GB">
                <a:solidFill>
                  <a:schemeClr val="dk1"/>
                </a:solidFill>
              </a:rPr>
              <a:t>P</a:t>
            </a:r>
            <a:r>
              <a:rPr b="1" baseline="-25000" lang="en-GB">
                <a:solidFill>
                  <a:schemeClr val="dk1"/>
                </a:solidFill>
              </a:rPr>
              <a:t>e</a:t>
            </a:r>
            <a:r>
              <a:rPr b="1" lang="en-GB">
                <a:solidFill>
                  <a:schemeClr val="dk1"/>
                </a:solidFill>
              </a:rPr>
              <a:t>, A)</a:t>
            </a:r>
            <a:endParaRPr b="1"/>
          </a:p>
        </p:txBody>
      </p:sp>
      <p:sp>
        <p:nvSpPr>
          <p:cNvPr id="270" name="Google Shape;270;p29"/>
          <p:cNvSpPr txBox="1"/>
          <p:nvPr/>
        </p:nvSpPr>
        <p:spPr>
          <a:xfrm>
            <a:off x="5399375" y="3926525"/>
            <a:ext cx="7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(h</a:t>
            </a:r>
            <a:r>
              <a:rPr b="1" baseline="-25000" lang="en-GB"/>
              <a:t>o</a:t>
            </a:r>
            <a:r>
              <a:rPr b="1" lang="en-GB"/>
              <a:t>)</a:t>
            </a:r>
            <a:endParaRPr b="1" baseline="-25000"/>
          </a:p>
        </p:txBody>
      </p:sp>
      <p:cxnSp>
        <p:nvCxnSpPr>
          <p:cNvPr id="271" name="Google Shape;271;p29"/>
          <p:cNvCxnSpPr/>
          <p:nvPr/>
        </p:nvCxnSpPr>
        <p:spPr>
          <a:xfrm>
            <a:off x="5902100" y="4123325"/>
            <a:ext cx="2637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29"/>
          <p:cNvCxnSpPr/>
          <p:nvPr/>
        </p:nvCxnSpPr>
        <p:spPr>
          <a:xfrm flipH="1" rot="10800000">
            <a:off x="2752600" y="1217425"/>
            <a:ext cx="8700" cy="3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" name="Google Shape;273;p29"/>
          <p:cNvSpPr txBox="1"/>
          <p:nvPr/>
        </p:nvSpPr>
        <p:spPr>
          <a:xfrm>
            <a:off x="1429250" y="3205375"/>
            <a:ext cx="9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</a:t>
            </a:r>
            <a:r>
              <a:rPr b="1" baseline="-25000" lang="en-GB"/>
              <a:t>max</a:t>
            </a:r>
            <a:r>
              <a:rPr b="1" lang="en-GB"/>
              <a:t> = 1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98248"/>
            <a:ext cx="9143999" cy="6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0"/>
          <p:cNvSpPr txBox="1"/>
          <p:nvPr/>
        </p:nvSpPr>
        <p:spPr>
          <a:xfrm>
            <a:off x="502875" y="838150"/>
            <a:ext cx="79314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For Pe &gt;&gt; A 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The </a:t>
            </a:r>
            <a:r>
              <a:rPr b="1" lang="en-GB" sz="1500">
                <a:solidFill>
                  <a:schemeClr val="dk1"/>
                </a:solidFill>
              </a:rPr>
              <a:t>advection rate</a:t>
            </a:r>
            <a:r>
              <a:rPr b="1" lang="en-GB" sz="1150">
                <a:solidFill>
                  <a:srgbClr val="202122"/>
                </a:solidFill>
                <a:highlight>
                  <a:srgbClr val="FFFFFF"/>
                </a:highlight>
              </a:rPr>
              <a:t> is High.</a:t>
            </a:r>
            <a:r>
              <a:rPr b="1" lang="en-GB" sz="105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endParaRPr b="1"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202122"/>
                </a:solidFill>
                <a:highlight>
                  <a:srgbClr val="FFFFFF"/>
                </a:highlight>
              </a:rPr>
              <a:t>Hence, the transport of a substance or quantity by bulk motion of a fluid will be more. </a:t>
            </a:r>
            <a:endParaRPr b="1"/>
          </a:p>
        </p:txBody>
      </p:sp>
      <p:sp>
        <p:nvSpPr>
          <p:cNvPr id="282" name="Google Shape;282;p30"/>
          <p:cNvSpPr txBox="1"/>
          <p:nvPr/>
        </p:nvSpPr>
        <p:spPr>
          <a:xfrm>
            <a:off x="628825" y="3010875"/>
            <a:ext cx="7232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For A &gt;&gt; Pe 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The </a:t>
            </a:r>
            <a:r>
              <a:rPr b="1" lang="en-GB" sz="1500">
                <a:solidFill>
                  <a:schemeClr val="dk1"/>
                </a:solidFill>
                <a:highlight>
                  <a:schemeClr val="lt1"/>
                </a:highlight>
              </a:rPr>
              <a:t>viscous force </a:t>
            </a:r>
            <a:r>
              <a:rPr b="1" lang="en-GB" sz="1150">
                <a:solidFill>
                  <a:srgbClr val="202122"/>
                </a:solidFill>
                <a:highlight>
                  <a:srgbClr val="FFFFFF"/>
                </a:highlight>
              </a:rPr>
              <a:t>is High.</a:t>
            </a:r>
            <a:r>
              <a:rPr b="1" lang="en-GB" sz="105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endParaRPr b="1"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202122"/>
                </a:solidFill>
                <a:highlight>
                  <a:srgbClr val="FFFFFF"/>
                </a:highlight>
              </a:rPr>
              <a:t>Hence, the </a:t>
            </a: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resistance force that is given by the fluid will be high.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83" name="Google Shape;28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9475" y="838138"/>
            <a:ext cx="209550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0"/>
          <p:cNvSpPr/>
          <p:nvPr/>
        </p:nvSpPr>
        <p:spPr>
          <a:xfrm>
            <a:off x="7146075" y="2422600"/>
            <a:ext cx="1288200" cy="13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</a:rPr>
              <a:t>[https://en.wikipedia.org/wiki/Advection]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7677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91523"/>
            <a:ext cx="9143999" cy="6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1"/>
          <p:cNvSpPr txBox="1"/>
          <p:nvPr/>
        </p:nvSpPr>
        <p:spPr>
          <a:xfrm>
            <a:off x="608750" y="846950"/>
            <a:ext cx="79668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400"/>
              </a:spcAft>
              <a:buNone/>
            </a:pPr>
            <a:r>
              <a:rPr b="1" lang="en-GB" sz="2100">
                <a:solidFill>
                  <a:srgbClr val="313131"/>
                </a:solidFill>
              </a:rPr>
              <a:t>In this presentation, the behavior nmax is explained for very low as well as very high value of  h</a:t>
            </a:r>
            <a:r>
              <a:rPr b="1" baseline="-25000" lang="en-GB" sz="2100">
                <a:solidFill>
                  <a:srgbClr val="313131"/>
                </a:solidFill>
              </a:rPr>
              <a:t>o</a:t>
            </a:r>
            <a:r>
              <a:rPr b="1" lang="en-GB" sz="2100">
                <a:solidFill>
                  <a:srgbClr val="313131"/>
                </a:solidFill>
              </a:rPr>
              <a:t>. The results can be significantly helpful for selecting the correct height polymer film to get desired values of n</a:t>
            </a:r>
            <a:r>
              <a:rPr b="1" baseline="-25000" lang="en-GB" sz="2100">
                <a:solidFill>
                  <a:srgbClr val="313131"/>
                </a:solidFill>
              </a:rPr>
              <a:t>max</a:t>
            </a:r>
            <a:r>
              <a:rPr b="1" lang="en-GB" sz="2100">
                <a:solidFill>
                  <a:srgbClr val="313131"/>
                </a:solidFill>
              </a:rPr>
              <a:t>.</a:t>
            </a:r>
            <a:endParaRPr b="1"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3996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305725" y="3590750"/>
            <a:ext cx="661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Fig1: Various line pattern periods created in thick Polystyrene(PS) with overlaid profilometry traces showing topography formed by using photomasks with different line spacing. [</a:t>
            </a:r>
            <a:r>
              <a:rPr lang="en-GB" sz="1200">
                <a:solidFill>
                  <a:schemeClr val="dk1"/>
                </a:solidFill>
              </a:rPr>
              <a:t>Joshua M.,Katzenstein: </a:t>
            </a:r>
            <a:r>
              <a:rPr lang="en-GB" sz="700">
                <a:solidFill>
                  <a:schemeClr val="dk1"/>
                </a:solidFill>
              </a:rPr>
              <a:t>Patterning by Photochemically Directing the Marangoni Effect 2012</a:t>
            </a:r>
            <a:r>
              <a:rPr lang="en-GB">
                <a:solidFill>
                  <a:schemeClr val="dk1"/>
                </a:solidFill>
              </a:rPr>
              <a:t>]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46129"/>
            <a:ext cx="9144003" cy="397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0725" y="4958225"/>
            <a:ext cx="471525" cy="1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8692138" y="4850763"/>
            <a:ext cx="30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51425"/>
            <a:ext cx="9144001" cy="4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8273"/>
            <a:ext cx="9143999" cy="6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 txBox="1"/>
          <p:nvPr/>
        </p:nvSpPr>
        <p:spPr>
          <a:xfrm>
            <a:off x="511700" y="820500"/>
            <a:ext cx="8019600" cy="7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[1] </a:t>
            </a:r>
            <a:r>
              <a:rPr lang="en-GB" sz="1600">
                <a:solidFill>
                  <a:schemeClr val="dk1"/>
                </a:solidFill>
              </a:rPr>
              <a:t>Precision Marangoni-driven patterning </a:t>
            </a:r>
            <a:r>
              <a:rPr lang="en-GB" sz="1000">
                <a:solidFill>
                  <a:schemeClr val="dk1"/>
                </a:solidFill>
              </a:rPr>
              <a:t>Talha A. Arshad,</a:t>
            </a:r>
            <a:r>
              <a:rPr lang="en-GB" sz="700">
                <a:solidFill>
                  <a:schemeClr val="dk1"/>
                </a:solidFill>
              </a:rPr>
              <a:t> </a:t>
            </a:r>
            <a:r>
              <a:rPr lang="en-GB" sz="1000">
                <a:solidFill>
                  <a:schemeClr val="dk1"/>
                </a:solidFill>
              </a:rPr>
              <a:t>Chae Bin Kim,</a:t>
            </a:r>
            <a:r>
              <a:rPr lang="en-GB" sz="700">
                <a:solidFill>
                  <a:schemeClr val="dk1"/>
                </a:solidFill>
              </a:rPr>
              <a:t> </a:t>
            </a:r>
            <a:r>
              <a:rPr lang="en-GB" sz="1000">
                <a:solidFill>
                  <a:schemeClr val="dk1"/>
                </a:solidFill>
              </a:rPr>
              <a:t>Nathan A.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	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[2] </a:t>
            </a:r>
            <a:r>
              <a:rPr lang="en-GB">
                <a:solidFill>
                  <a:schemeClr val="dk1"/>
                </a:solidFill>
              </a:rPr>
              <a:t>Long-scale evolution of thin liquid films</a:t>
            </a:r>
            <a:r>
              <a:rPr lang="en-GB" sz="1100">
                <a:solidFill>
                  <a:schemeClr val="dk1"/>
                </a:solidFill>
              </a:rPr>
              <a:t> Alexander Oron*,Stephen H. Davis,S. George Bankoff.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[3] </a:t>
            </a:r>
            <a:r>
              <a:rPr lang="en-GB" sz="1500">
                <a:solidFill>
                  <a:schemeClr val="dk1"/>
                </a:solidFill>
              </a:rPr>
              <a:t>Patterning by Photochemically Directing the Marangoni Effect </a:t>
            </a:r>
            <a:r>
              <a:rPr lang="en-GB" sz="1200">
                <a:solidFill>
                  <a:schemeClr val="dk1"/>
                </a:solidFill>
              </a:rPr>
              <a:t>Joshua M. Katzenstein, Dustin W.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[4] </a:t>
            </a:r>
            <a:r>
              <a:rPr lang="en-GB" sz="1500">
                <a:solidFill>
                  <a:schemeClr val="dk1"/>
                </a:solidFill>
              </a:rPr>
              <a:t>Transport Phenomena (2</a:t>
            </a:r>
            <a:r>
              <a:rPr lang="en-GB" sz="1000">
                <a:solidFill>
                  <a:schemeClr val="dk1"/>
                </a:solidFill>
              </a:rPr>
              <a:t>nd </a:t>
            </a:r>
            <a:r>
              <a:rPr lang="en-GB" sz="1500">
                <a:solidFill>
                  <a:schemeClr val="dk1"/>
                </a:solidFill>
              </a:rPr>
              <a:t>Edition)</a:t>
            </a:r>
            <a:r>
              <a:rPr lang="en-GB" sz="1200">
                <a:solidFill>
                  <a:schemeClr val="dk1"/>
                </a:solidFill>
              </a:rPr>
              <a:t> </a:t>
            </a:r>
            <a:r>
              <a:rPr lang="en-GB" sz="1100">
                <a:solidFill>
                  <a:schemeClr val="dk1"/>
                </a:solidFill>
              </a:rPr>
              <a:t>Bird, Steward and Lightfoot.</a:t>
            </a:r>
            <a:r>
              <a:rPr lang="en-GB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[5] </a:t>
            </a:r>
            <a:r>
              <a:rPr lang="en-GB" sz="1500">
                <a:solidFill>
                  <a:schemeClr val="dk1"/>
                </a:solidFill>
              </a:rPr>
              <a:t>Intermolecular and Surface Forces</a:t>
            </a:r>
            <a:r>
              <a:rPr lang="en-GB" sz="1200">
                <a:solidFill>
                  <a:schemeClr val="dk1"/>
                </a:solidFill>
              </a:rPr>
              <a:t> J. Israelachvili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[6] </a:t>
            </a:r>
            <a:r>
              <a:rPr lang="en-GB" sz="1500">
                <a:solidFill>
                  <a:schemeClr val="dk1"/>
                </a:solidFill>
              </a:rPr>
              <a:t>Machine Learning for Fluid Mechanics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lang="en-GB" sz="1200">
                <a:solidFill>
                  <a:schemeClr val="dk1"/>
                </a:solidFill>
              </a:rPr>
              <a:t>Steven L. Brunton,Bernd R. Noack</a:t>
            </a:r>
            <a:r>
              <a:rPr lang="en-GB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 						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						 	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	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	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42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70048"/>
            <a:ext cx="9143999" cy="5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2293850" y="4272850"/>
            <a:ext cx="497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</a:rPr>
              <a:t>Manufacturing of Semiconductors </a:t>
            </a:r>
            <a:endParaRPr/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7887300" y="4201525"/>
            <a:ext cx="996900" cy="4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200"/>
              </a:spcAft>
              <a:buNone/>
            </a:pPr>
            <a:r>
              <a:rPr lang="en-GB" sz="1100">
                <a:solidFill>
                  <a:srgbClr val="95989A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Lei Fang</a:t>
            </a:r>
            <a:r>
              <a:rPr lang="en-GB" sz="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en-GB" sz="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Integrated Materials Design of Organic Semiconductors for Field-Effect Transistors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250" y="832050"/>
            <a:ext cx="4433124" cy="365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50" y="2485325"/>
            <a:ext cx="3609424" cy="17966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268950" y="683550"/>
            <a:ext cx="3966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</a:rPr>
              <a:t>Exposure of Polystyrene polymer to UV rays through photomask which induces a photochemical reaction in exposed regions.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</a:rPr>
              <a:t>This is responsible for the surface pattern that leads to Marangoni flow and topographical pattern formation.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0150" y="4967050"/>
            <a:ext cx="603850" cy="1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8627750" y="4864000"/>
            <a:ext cx="39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758349"/>
            <a:ext cx="9143999" cy="3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6916825" y="4384775"/>
            <a:ext cx="79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5064200" y="4056650"/>
            <a:ext cx="1799700" cy="70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[</a:t>
            </a:r>
            <a:r>
              <a:rPr lang="en-GB" sz="1200">
                <a:solidFill>
                  <a:schemeClr val="dk1"/>
                </a:solidFill>
              </a:rPr>
              <a:t>Joshua M.,Katzenstein: </a:t>
            </a:r>
            <a:r>
              <a:rPr lang="en-GB" sz="700">
                <a:solidFill>
                  <a:schemeClr val="dk1"/>
                </a:solidFill>
              </a:rPr>
              <a:t>Patterning by Photochemically Directing the Marangoni Effect 2012</a:t>
            </a:r>
            <a:r>
              <a:rPr lang="en-GB">
                <a:solidFill>
                  <a:schemeClr val="dk1"/>
                </a:solidFill>
              </a:rPr>
              <a:t>]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00" y="0"/>
            <a:ext cx="91856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01" y="855784"/>
            <a:ext cx="4693551" cy="230712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485225" y="855775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</a:t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8475" y="1607325"/>
            <a:ext cx="327660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5969413" y="1214725"/>
            <a:ext cx="7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 𝝈</a:t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7781400" y="1214725"/>
            <a:ext cx="9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𝝈</a:t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3431925" y="3723075"/>
            <a:ext cx="29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(</a:t>
            </a:r>
            <a:r>
              <a:rPr b="1" lang="en-GB"/>
              <a:t>𝛔) - Surface Tension Gradient</a:t>
            </a:r>
            <a:endParaRPr b="1"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75625" y="4906875"/>
            <a:ext cx="502800" cy="2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8627750" y="4864000"/>
            <a:ext cx="3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0850" y="4683447"/>
            <a:ext cx="9143999" cy="4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308775" y="688150"/>
            <a:ext cx="4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</a:t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50" y="1860309"/>
            <a:ext cx="4861501" cy="103785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>
            <a:off x="1570400" y="879375"/>
            <a:ext cx="2210100" cy="705900"/>
          </a:xfrm>
          <a:prstGeom prst="roundRect">
            <a:avLst>
              <a:gd fmla="val 23746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1510850" y="1032225"/>
            <a:ext cx="232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Capillary leveling</a:t>
            </a:r>
            <a:endParaRPr b="1" sz="1600"/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5">
            <a:alphaModFix/>
          </a:blip>
          <a:srcRect b="0" l="0" r="0" t="1506"/>
          <a:stretch/>
        </p:blipFill>
        <p:spPr>
          <a:xfrm>
            <a:off x="5704550" y="833700"/>
            <a:ext cx="3127225" cy="20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3114350" y="3405450"/>
            <a:ext cx="312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(P) - Pressure Gradient</a:t>
            </a:r>
            <a:endParaRPr b="1"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6625" y="4933575"/>
            <a:ext cx="577375" cy="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8661213" y="4838438"/>
            <a:ext cx="3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693550"/>
            <a:ext cx="9143999" cy="4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335250" y="741075"/>
            <a:ext cx="3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150" y="1644925"/>
            <a:ext cx="5107675" cy="1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1438075" y="970475"/>
            <a:ext cx="2832000" cy="626400"/>
          </a:xfrm>
          <a:prstGeom prst="roundRect">
            <a:avLst>
              <a:gd fmla="val 26760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1720375" y="1083575"/>
            <a:ext cx="22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</a:rPr>
              <a:t>Diffusion Effect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1325" y="811675"/>
            <a:ext cx="3331001" cy="218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2435000" y="3573100"/>
            <a:ext cx="39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(C) - </a:t>
            </a:r>
            <a:r>
              <a:rPr b="1" lang="en-GB"/>
              <a:t> </a:t>
            </a:r>
            <a:r>
              <a:rPr b="1" lang="en-GB"/>
              <a:t>Concentration</a:t>
            </a:r>
            <a:r>
              <a:rPr b="1" lang="en-GB"/>
              <a:t> Gradient  </a:t>
            </a:r>
            <a:endParaRPr b="1"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3600" y="4993525"/>
            <a:ext cx="800400" cy="14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8537400" y="4868413"/>
            <a:ext cx="4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</a:t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554398"/>
            <a:ext cx="9143999" cy="6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20798"/>
            <a:ext cx="9143999" cy="6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2625" y="683825"/>
            <a:ext cx="17335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4625" y="612925"/>
            <a:ext cx="1257300" cy="9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47" name="Google Shape;147;p20"/>
          <p:cNvCxnSpPr>
            <a:endCxn id="143" idx="0"/>
          </p:cNvCxnSpPr>
          <p:nvPr/>
        </p:nvCxnSpPr>
        <p:spPr>
          <a:xfrm flipH="1">
            <a:off x="4571999" y="520598"/>
            <a:ext cx="24600" cy="40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0"/>
          <p:cNvSpPr txBox="1"/>
          <p:nvPr/>
        </p:nvSpPr>
        <p:spPr>
          <a:xfrm>
            <a:off x="564650" y="1746850"/>
            <a:ext cx="342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Peclet number (Pe)</a:t>
            </a:r>
            <a:r>
              <a:rPr lang="en-GB"/>
              <a:t> is the ratio advection rate of a flow to its diffusion rate.</a:t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5434650" y="1746850"/>
            <a:ext cx="2876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highlight>
                  <a:schemeClr val="lt1"/>
                </a:highlight>
              </a:rPr>
              <a:t>The capillary number</a:t>
            </a:r>
            <a:r>
              <a:rPr lang="en-GB" sz="15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b="1" lang="en-GB" sz="1500">
                <a:solidFill>
                  <a:schemeClr val="dk1"/>
                </a:solidFill>
                <a:highlight>
                  <a:schemeClr val="lt1"/>
                </a:highlight>
              </a:rPr>
              <a:t>(A)</a:t>
            </a:r>
            <a:r>
              <a:rPr lang="en-GB" sz="1500">
                <a:solidFill>
                  <a:schemeClr val="dk1"/>
                </a:solidFill>
                <a:highlight>
                  <a:schemeClr val="lt1"/>
                </a:highlight>
              </a:rPr>
              <a:t> is defined as the ratio of viscous to interfacial forces.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47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238200" y="4225975"/>
            <a:ext cx="874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</a:t>
            </a:r>
            <a:r>
              <a:rPr b="1" lang="en-GB"/>
              <a:t>λ</a:t>
            </a:r>
            <a:r>
              <a:rPr lang="en-GB"/>
              <a:t>) - Wavelength ; (</a:t>
            </a:r>
            <a:r>
              <a:rPr b="1" lang="en-GB"/>
              <a:t>h</a:t>
            </a:r>
            <a:r>
              <a:rPr b="1" baseline="-25000" lang="en-GB"/>
              <a:t>max</a:t>
            </a:r>
            <a:r>
              <a:rPr lang="en-GB"/>
              <a:t>)</a:t>
            </a:r>
            <a:r>
              <a:rPr lang="en-GB"/>
              <a:t> = maximum distance of peak and valley from the (</a:t>
            </a:r>
            <a:r>
              <a:rPr lang="en-GB"/>
              <a:t>h</a:t>
            </a:r>
            <a:r>
              <a:rPr baseline="-25000" lang="en-GB"/>
              <a:t>o</a:t>
            </a:r>
            <a:r>
              <a:rPr lang="en-GB"/>
              <a:t>) mark ; (𝛄) - surface tension.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</a:t>
            </a:r>
            <a:r>
              <a:rPr lang="en-GB" sz="900">
                <a:solidFill>
                  <a:schemeClr val="dk1"/>
                </a:solidFill>
              </a:rPr>
              <a:t>Precision Marangoni-driven patterning : </a:t>
            </a:r>
            <a:r>
              <a:rPr lang="en-GB" sz="1000">
                <a:solidFill>
                  <a:schemeClr val="dk1"/>
                </a:solidFill>
              </a:rPr>
              <a:t>Talha A. Arshad</a:t>
            </a:r>
            <a:r>
              <a:rPr lang="en-GB"/>
              <a:t>]</a:t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8400" y="4984700"/>
            <a:ext cx="635600" cy="1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8627750" y="4864000"/>
            <a:ext cx="3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</a:t>
            </a: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64124"/>
            <a:ext cx="9143999" cy="4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275" y="986575"/>
            <a:ext cx="3187374" cy="14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40375" y="995988"/>
            <a:ext cx="3187375" cy="149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3725" y="2648092"/>
            <a:ext cx="3120676" cy="146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8276" y="2672175"/>
            <a:ext cx="3120676" cy="1415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1"/>
          <p:cNvCxnSpPr/>
          <p:nvPr/>
        </p:nvCxnSpPr>
        <p:spPr>
          <a:xfrm>
            <a:off x="4199500" y="1676275"/>
            <a:ext cx="10146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1"/>
          <p:cNvCxnSpPr/>
          <p:nvPr/>
        </p:nvCxnSpPr>
        <p:spPr>
          <a:xfrm>
            <a:off x="5196425" y="1976225"/>
            <a:ext cx="17700" cy="86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1"/>
          <p:cNvCxnSpPr/>
          <p:nvPr/>
        </p:nvCxnSpPr>
        <p:spPr>
          <a:xfrm rot="10800000">
            <a:off x="4190800" y="3290725"/>
            <a:ext cx="1067400" cy="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21"/>
          <p:cNvSpPr txBox="1"/>
          <p:nvPr/>
        </p:nvSpPr>
        <p:spPr>
          <a:xfrm>
            <a:off x="4146550" y="1093975"/>
            <a:ext cx="101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Thermal Annealing after some time</a:t>
            </a:r>
            <a:endParaRPr b="1" sz="800"/>
          </a:p>
        </p:txBody>
      </p:sp>
      <p:sp>
        <p:nvSpPr>
          <p:cNvPr id="168" name="Google Shape;168;p21"/>
          <p:cNvSpPr txBox="1"/>
          <p:nvPr/>
        </p:nvSpPr>
        <p:spPr>
          <a:xfrm>
            <a:off x="4261250" y="2002700"/>
            <a:ext cx="807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</a:rPr>
              <a:t>Further </a:t>
            </a:r>
            <a:r>
              <a:rPr b="1" lang="en-GB" sz="800">
                <a:solidFill>
                  <a:schemeClr val="dk1"/>
                </a:solidFill>
              </a:rPr>
              <a:t>Thermal Annealing after some time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4270150" y="3367000"/>
            <a:ext cx="87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</a:rPr>
              <a:t>Further Thermal Annealing after some time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